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59" r:id="rId5"/>
  </p:sldIdLst>
  <p:sldSz cx="6624638" cy="9144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9" autoAdjust="0"/>
  </p:normalViewPr>
  <p:slideViewPr>
    <p:cSldViewPr>
      <p:cViewPr>
        <p:scale>
          <a:sx n="100" d="100"/>
          <a:sy n="100" d="100"/>
        </p:scale>
        <p:origin x="-2934" y="618"/>
      </p:cViewPr>
      <p:guideLst>
        <p:guide orient="horz" pos="2880"/>
        <p:guide pos="20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8F343-C7E9-4701-B6B9-3CDB41DE17C4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1F650-1164-4B4F-95DF-A4772500512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6688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1F650-1164-4B4F-95DF-A47725005126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96848" y="2840569"/>
            <a:ext cx="5630943" cy="1960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93696" y="5181600"/>
            <a:ext cx="46372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802863" y="366186"/>
            <a:ext cx="1490544" cy="780203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31233" y="366186"/>
            <a:ext cx="4361220" cy="780203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3301" y="5875867"/>
            <a:ext cx="5630943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23301" y="3875619"/>
            <a:ext cx="5630943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31231" y="2133602"/>
            <a:ext cx="2925882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367525" y="2133602"/>
            <a:ext cx="2925882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1232" y="2046817"/>
            <a:ext cx="2927033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31232" y="2899833"/>
            <a:ext cx="2927033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365225" y="2046817"/>
            <a:ext cx="2928182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365225" y="2899833"/>
            <a:ext cx="2928182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1232" y="364067"/>
            <a:ext cx="2179460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90050" y="364068"/>
            <a:ext cx="3703357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31232" y="1913468"/>
            <a:ext cx="2179460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98475" y="6400801"/>
            <a:ext cx="3974783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298475" y="817033"/>
            <a:ext cx="3974783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298475" y="7156452"/>
            <a:ext cx="3974783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31233" y="366184"/>
            <a:ext cx="5962174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31233" y="2133602"/>
            <a:ext cx="5962174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31232" y="8475135"/>
            <a:ext cx="154574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2013/5/6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63418" y="8475135"/>
            <a:ext cx="209780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747657" y="8475135"/>
            <a:ext cx="154574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2.gif"/><Relationship Id="rId7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8" y="7580312"/>
            <a:ext cx="6624687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1958685" y="1857182"/>
            <a:ext cx="33705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DAG2000</a:t>
            </a:r>
            <a:r>
              <a:rPr lang="zh-CN" alt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Series VoIP</a:t>
            </a:r>
            <a:r>
              <a:rPr lang="zh-CN" altLang="en-US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altLang="zh-CN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Access Gateway</a:t>
            </a:r>
            <a:endParaRPr lang="zh-CN" altLang="zh-TW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59991" y="2339752"/>
            <a:ext cx="5521058" cy="1228940"/>
            <a:chOff x="359991" y="2339752"/>
            <a:chExt cx="5521058" cy="1228940"/>
          </a:xfrm>
        </p:grpSpPr>
        <p:sp>
          <p:nvSpPr>
            <p:cNvPr id="6" name="矩形 5"/>
            <p:cNvSpPr/>
            <p:nvPr/>
          </p:nvSpPr>
          <p:spPr>
            <a:xfrm>
              <a:off x="359991" y="2339752"/>
              <a:ext cx="999441" cy="338554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altLang="zh-CN" sz="1600" b="1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</a:rPr>
                <a:t>Overview</a:t>
              </a:r>
              <a:endParaRPr lang="zh-CN" alt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83361" y="2714612"/>
              <a:ext cx="5497688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en-US" altLang="zh-CN" sz="1100" dirty="0" smtClean="0"/>
                <a:t>DAG2000 series voice gateway is a VoIP access gateway based on IP. It is able to provide quality voice service for carrier, enterprise, Village users and company. Supported standard SIP protocol and compatible mainstream IPPBX and </a:t>
              </a:r>
              <a:r>
                <a:rPr lang="en-US" altLang="zh-CN" sz="1100" dirty="0" err="1" smtClean="0"/>
                <a:t>softswitch</a:t>
              </a:r>
              <a:r>
                <a:rPr lang="en-US" altLang="zh-CN" sz="1100" dirty="0" smtClean="0"/>
                <a:t> platform.</a:t>
              </a:r>
              <a:r>
                <a:rPr lang="zh-CN" altLang="en-US" sz="1100" dirty="0" smtClean="0"/>
                <a:t> </a:t>
              </a:r>
              <a:endParaRPr lang="en-US" altLang="en-US" sz="1100" dirty="0" smtClean="0">
                <a:solidFill>
                  <a:srgbClr val="333333"/>
                </a:solidFill>
                <a:ea typeface="宋体" charset="-122"/>
                <a:cs typeface="Times New Roman" pitchFamily="18" charset="0"/>
              </a:endParaRPr>
            </a:p>
          </p:txBody>
        </p:sp>
      </p:grpSp>
      <p:pic>
        <p:nvPicPr>
          <p:cNvPr id="14" name="Picture 6" descr="D:\software\office 2007\MEDIA\OFFICE12\Lines\BD15155_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8643966"/>
            <a:ext cx="4797152" cy="222711"/>
          </a:xfrm>
          <a:prstGeom prst="rect">
            <a:avLst/>
          </a:prstGeom>
          <a:noFill/>
        </p:spPr>
      </p:pic>
      <p:sp>
        <p:nvSpPr>
          <p:cNvPr id="15" name="矩形 14"/>
          <p:cNvSpPr/>
          <p:nvPr/>
        </p:nvSpPr>
        <p:spPr>
          <a:xfrm>
            <a:off x="97609" y="8429652"/>
            <a:ext cx="180690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00" b="1" i="1" dirty="0" smtClean="0">
                <a:solidFill>
                  <a:srgbClr val="0070C0"/>
                </a:solidFill>
                <a:ea typeface="宋体" pitchFamily="2" charset="-122"/>
                <a:cs typeface="Times New Roman" pitchFamily="18" charset="0"/>
              </a:rPr>
              <a:t>The Gateway to VoIP World</a:t>
            </a:r>
            <a:endParaRPr lang="zh-CN" altLang="en-US" sz="1100" b="1" i="1" dirty="0">
              <a:solidFill>
                <a:srgbClr val="0070C0"/>
              </a:solidFill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91" y="4143372"/>
            <a:ext cx="5569696" cy="285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91" y="6516216"/>
            <a:ext cx="5569696" cy="285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" y="5004048"/>
            <a:ext cx="9468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5506" y="4890621"/>
            <a:ext cx="2240749" cy="104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25431" y="4963844"/>
            <a:ext cx="2563152" cy="9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图片 21" descr="图片4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0"/>
            <a:ext cx="6624638" cy="16590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8023" y="596657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000" dirty="0" err="1" smtClean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DAG2000-16S</a:t>
            </a:r>
            <a:endParaRPr lang="zh-CN" altLang="en-US" sz="1000" dirty="0">
              <a:solidFill>
                <a:schemeClr val="tx2">
                  <a:lumMod val="7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14919" y="5966574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10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altLang="zh-CN" sz="1000" dirty="0" err="1"/>
              <a:t>DAG2000-32S</a:t>
            </a:r>
            <a:endParaRPr lang="zh-CN" altLang="en-US" sz="1000" dirty="0"/>
          </a:p>
        </p:txBody>
      </p:sp>
      <p:sp>
        <p:nvSpPr>
          <p:cNvPr id="28" name="矩形 27"/>
          <p:cNvSpPr/>
          <p:nvPr/>
        </p:nvSpPr>
        <p:spPr>
          <a:xfrm>
            <a:off x="383361" y="4143372"/>
            <a:ext cx="12108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/>
              <a:t>Product pictures</a:t>
            </a:r>
            <a:endParaRPr lang="zh-CN" alt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83361" y="6500826"/>
            <a:ext cx="1785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Key benefits</a:t>
            </a:r>
            <a:endParaRPr lang="zh-CN" alt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402550" y="7020272"/>
            <a:ext cx="262173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Primary and secondary SIP account</a:t>
            </a:r>
            <a:endParaRPr lang="en-US" altLang="zh-CN" sz="1100" dirty="0"/>
          </a:p>
          <a:p>
            <a:pPr marL="171450" indent="-1714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Flexible set</a:t>
            </a:r>
            <a:r>
              <a:rPr lang="zh-CN" altLang="en-US" sz="1100" dirty="0" smtClean="0"/>
              <a:t> </a:t>
            </a:r>
            <a:r>
              <a:rPr lang="en-US" altLang="zh-CN" sz="1100" dirty="0" smtClean="0"/>
              <a:t>port group</a:t>
            </a:r>
            <a:endParaRPr lang="en-US" altLang="zh-CN" sz="1100" dirty="0"/>
          </a:p>
          <a:p>
            <a:pPr marL="171450" indent="-1714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IP trunk </a:t>
            </a:r>
            <a:endParaRPr lang="en-US" altLang="zh-CN" sz="1100" dirty="0"/>
          </a:p>
          <a:p>
            <a:pPr marL="171450" indent="-1714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Flexible routing and manipulation</a:t>
            </a:r>
          </a:p>
          <a:p>
            <a:pPr marL="171450" indent="-171450">
              <a:buFont typeface="Arial" pitchFamily="34" charset="0"/>
              <a:buChar char="•"/>
            </a:pPr>
            <a:endParaRPr lang="en-US" altLang="zh-CN" sz="11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3210862" y="7020272"/>
            <a:ext cx="2621737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Data/ Voice/ Management VLAN</a:t>
            </a:r>
          </a:p>
          <a:p>
            <a:pPr marL="171450" indent="-1714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Voice /FAX/Modem</a:t>
            </a:r>
            <a:endParaRPr lang="en-US" altLang="zh-CN" sz="1100" dirty="0"/>
          </a:p>
          <a:p>
            <a:pPr marL="171450" indent="-1714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Traffic Shaping </a:t>
            </a:r>
          </a:p>
          <a:p>
            <a:pPr marL="171450" indent="-171450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Firmware update automatically /configure  update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9" y="7543800"/>
            <a:ext cx="6624687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97609" y="8486854"/>
            <a:ext cx="180690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00" b="1" i="1" dirty="0" smtClean="0">
                <a:solidFill>
                  <a:srgbClr val="0070C0"/>
                </a:solidFill>
                <a:ea typeface="宋体" pitchFamily="2" charset="-122"/>
                <a:cs typeface="Times New Roman" pitchFamily="18" charset="0"/>
              </a:rPr>
              <a:t>The Gateway to VoIP World</a:t>
            </a:r>
            <a:endParaRPr lang="zh-CN" altLang="en-US" sz="1100" b="1" i="1" dirty="0">
              <a:solidFill>
                <a:srgbClr val="0070C0"/>
              </a:solidFill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6" name="Picture 6" descr="D:\software\office 2007\MEDIA\OFFICE12\Lines\BD1515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643966"/>
            <a:ext cx="4797152" cy="222711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696299" y="2156534"/>
            <a:ext cx="2784372" cy="2885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SIP </a:t>
            </a:r>
            <a:r>
              <a:rPr lang="en-US" altLang="zh-CN" sz="1100" dirty="0" err="1" smtClean="0"/>
              <a:t>V2.0</a:t>
            </a:r>
            <a:r>
              <a:rPr lang="en-US" altLang="zh-CN" sz="1100" dirty="0"/>
              <a:t> </a:t>
            </a:r>
            <a:r>
              <a:rPr lang="en-US" altLang="zh-CN" sz="1100" dirty="0" smtClean="0"/>
              <a:t>(RFC 3261,3262,3264)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SDP</a:t>
            </a:r>
            <a:r>
              <a:rPr lang="en-US" altLang="zh-CN" sz="1100" dirty="0" smtClean="0"/>
              <a:t> (RFC 2327)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/>
              <a:t> </a:t>
            </a:r>
            <a:r>
              <a:rPr lang="en-US" altLang="zh-CN" sz="1100" dirty="0" smtClean="0"/>
              <a:t>REFER (RFC 3515)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RTP</a:t>
            </a:r>
            <a:r>
              <a:rPr lang="en-US" altLang="zh-CN" sz="1100" dirty="0" smtClean="0"/>
              <a:t>/</a:t>
            </a:r>
            <a:r>
              <a:rPr lang="en-US" altLang="zh-CN" sz="1100" dirty="0" err="1" smtClean="0"/>
              <a:t>RTCP</a:t>
            </a:r>
            <a:r>
              <a:rPr lang="en-US" altLang="zh-CN" sz="1100" dirty="0" smtClean="0"/>
              <a:t> (RFC 1889,1890)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STUN (RFC 3489)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ARP/</a:t>
            </a:r>
            <a:r>
              <a:rPr lang="en-US" altLang="zh-CN" sz="1100" dirty="0" err="1" smtClean="0"/>
              <a:t>RARP</a:t>
            </a:r>
            <a:r>
              <a:rPr lang="en-US" altLang="zh-CN" sz="1100" dirty="0" smtClean="0"/>
              <a:t> (RFC 826/903)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SNTP</a:t>
            </a:r>
            <a:r>
              <a:rPr lang="en-US" altLang="zh-CN" sz="1100" dirty="0" smtClean="0"/>
              <a:t> (RFC 2030)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DHCP</a:t>
            </a:r>
            <a:r>
              <a:rPr lang="en-US" altLang="zh-CN" sz="1100" dirty="0" smtClean="0"/>
              <a:t>/</a:t>
            </a:r>
            <a:r>
              <a:rPr lang="en-US" altLang="zh-CN" sz="1100" dirty="0" err="1" smtClean="0"/>
              <a:t>PPPoE</a:t>
            </a:r>
            <a:endParaRPr lang="en-US" altLang="zh-CN" sz="1100" dirty="0" smtClean="0"/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TFTP</a:t>
            </a:r>
            <a:r>
              <a:rPr lang="en-US" altLang="zh-CN" sz="1100" dirty="0" smtClean="0"/>
              <a:t>/HTTP/HTTPS 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/>
              <a:t> </a:t>
            </a:r>
            <a:r>
              <a:rPr lang="en-US" altLang="zh-CN" sz="1100" dirty="0" smtClean="0"/>
              <a:t>DNS/DNS </a:t>
            </a:r>
            <a:r>
              <a:rPr lang="en-US" altLang="zh-CN" sz="1100" dirty="0" err="1" smtClean="0"/>
              <a:t>SRV</a:t>
            </a:r>
            <a:r>
              <a:rPr lang="en-US" altLang="zh-CN" sz="1100" dirty="0" smtClean="0"/>
              <a:t> (RFC 1706/RFC 2782)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VLAN </a:t>
            </a:r>
            <a:r>
              <a:rPr lang="en-US" altLang="zh-CN" sz="1100" dirty="0" err="1" smtClean="0"/>
              <a:t>802.1P</a:t>
            </a:r>
            <a:r>
              <a:rPr lang="en-US" altLang="zh-CN" sz="1100" dirty="0" smtClean="0"/>
              <a:t>/</a:t>
            </a:r>
            <a:r>
              <a:rPr lang="en-US" altLang="zh-CN" sz="1100" dirty="0" err="1" smtClean="0"/>
              <a:t>802.1Q</a:t>
            </a:r>
            <a:endParaRPr lang="en-US" altLang="zh-CN" sz="1100" dirty="0" smtClean="0"/>
          </a:p>
        </p:txBody>
      </p:sp>
      <p:pic>
        <p:nvPicPr>
          <p:cNvPr id="21" name="图片 20" descr="3楼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624638" cy="165906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431999" y="3563888"/>
            <a:ext cx="2450220" cy="295627"/>
            <a:chOff x="240485" y="2000232"/>
            <a:chExt cx="2111347" cy="295627"/>
          </a:xfrm>
        </p:grpSpPr>
        <p:pic>
          <p:nvPicPr>
            <p:cNvPr id="24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485" y="2000232"/>
              <a:ext cx="2111347" cy="295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" name="矩形 24"/>
            <p:cNvSpPr/>
            <p:nvPr/>
          </p:nvSpPr>
          <p:spPr>
            <a:xfrm>
              <a:off x="311923" y="2000232"/>
              <a:ext cx="80220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/>
                <a:t>Voice &amp; FAX</a:t>
              </a:r>
              <a:endParaRPr lang="zh-CN" altLang="en-US" sz="1200" dirty="0"/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598071" y="1887959"/>
            <a:ext cx="2111347" cy="295627"/>
            <a:chOff x="3598071" y="2000232"/>
            <a:chExt cx="2111347" cy="295627"/>
          </a:xfrm>
        </p:grpSpPr>
        <p:pic>
          <p:nvPicPr>
            <p:cNvPr id="2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8071" y="2000232"/>
              <a:ext cx="2111347" cy="295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7" name="矩形 26"/>
            <p:cNvSpPr/>
            <p:nvPr/>
          </p:nvSpPr>
          <p:spPr>
            <a:xfrm>
              <a:off x="3598071" y="2000232"/>
              <a:ext cx="71000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/>
                <a:t>Protocol</a:t>
              </a:r>
              <a:endParaRPr lang="zh-CN" altLang="en-US" sz="1200" dirty="0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669509" y="5072066"/>
            <a:ext cx="2111347" cy="295627"/>
            <a:chOff x="240485" y="5429256"/>
            <a:chExt cx="2111347" cy="295627"/>
          </a:xfrm>
        </p:grpSpPr>
        <p:pic>
          <p:nvPicPr>
            <p:cNvPr id="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485" y="5429256"/>
              <a:ext cx="2111347" cy="295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矩形 29"/>
            <p:cNvSpPr/>
            <p:nvPr/>
          </p:nvSpPr>
          <p:spPr>
            <a:xfrm>
              <a:off x="311923" y="5429256"/>
              <a:ext cx="142218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/>
                <a:t>Supplement Service</a:t>
              </a:r>
              <a:endParaRPr lang="zh-CN" altLang="en-US" sz="1200" dirty="0"/>
            </a:p>
          </p:txBody>
        </p:sp>
      </p:grp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" y="5004048"/>
            <a:ext cx="9468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92" y="6516216"/>
            <a:ext cx="2111347" cy="29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TextBox 33"/>
          <p:cNvSpPr txBox="1"/>
          <p:nvPr/>
        </p:nvSpPr>
        <p:spPr>
          <a:xfrm>
            <a:off x="552330" y="6516216"/>
            <a:ext cx="13573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Private Service</a:t>
            </a:r>
            <a:endParaRPr lang="zh-CN" altLang="en-US" sz="1200" dirty="0"/>
          </a:p>
        </p:txBody>
      </p:sp>
      <p:grpSp>
        <p:nvGrpSpPr>
          <p:cNvPr id="36" name="组合 35"/>
          <p:cNvGrpSpPr/>
          <p:nvPr/>
        </p:nvGrpSpPr>
        <p:grpSpPr>
          <a:xfrm>
            <a:off x="426230" y="1887959"/>
            <a:ext cx="2386023" cy="295627"/>
            <a:chOff x="3598071" y="2000232"/>
            <a:chExt cx="2111347" cy="295627"/>
          </a:xfrm>
        </p:grpSpPr>
        <p:pic>
          <p:nvPicPr>
            <p:cNvPr id="37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8071" y="2000232"/>
              <a:ext cx="2111347" cy="295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8" name="矩形 37"/>
            <p:cNvSpPr/>
            <p:nvPr/>
          </p:nvSpPr>
          <p:spPr>
            <a:xfrm>
              <a:off x="3598071" y="2000232"/>
              <a:ext cx="117863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/>
                <a:t>Physical Interfaces</a:t>
              </a:r>
              <a:endParaRPr lang="zh-CN" altLang="en-US" sz="1200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525097" y="2164085"/>
            <a:ext cx="2643206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Phone ports: 16/24/32FXS, RJ-11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Ethernet Interfaces: 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</a:pPr>
            <a:r>
              <a:rPr lang="en-US" altLang="zh-CN" sz="1100" dirty="0"/>
              <a:t> 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16FXS</a:t>
            </a:r>
            <a:r>
              <a:rPr lang="en-US" altLang="zh-CN" sz="1100" dirty="0" smtClean="0"/>
              <a:t>: 4</a:t>
            </a:r>
            <a:r>
              <a:rPr lang="zh-CN" altLang="en-US" sz="1100" dirty="0" smtClean="0"/>
              <a:t>*</a:t>
            </a:r>
            <a:r>
              <a:rPr lang="en-US" altLang="zh-CN" sz="1100" dirty="0" smtClean="0"/>
              <a:t>RJ-45 10/100Mbps, RJ-45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</a:pPr>
            <a:r>
              <a:rPr lang="en-US" altLang="zh-CN" sz="1100" dirty="0"/>
              <a:t> 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24FXS</a:t>
            </a:r>
            <a:r>
              <a:rPr lang="en-US" altLang="zh-CN" sz="1100" dirty="0" smtClean="0"/>
              <a:t>: 4</a:t>
            </a:r>
            <a:r>
              <a:rPr lang="zh-CN" altLang="en-US" sz="1100" dirty="0" smtClean="0"/>
              <a:t>*</a:t>
            </a:r>
            <a:r>
              <a:rPr lang="en-US" altLang="zh-CN" sz="1100" dirty="0"/>
              <a:t> RJ-45 </a:t>
            </a:r>
            <a:r>
              <a:rPr lang="en-US" altLang="zh-CN" sz="1100" dirty="0" smtClean="0"/>
              <a:t>10/100Mbps, RJ-45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</a:pPr>
            <a:r>
              <a:rPr lang="en-US" altLang="zh-CN" sz="1100" dirty="0"/>
              <a:t> 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32FXS</a:t>
            </a:r>
            <a:r>
              <a:rPr lang="en-US" altLang="zh-CN" sz="1100" dirty="0" smtClean="0"/>
              <a:t>: 4</a:t>
            </a:r>
            <a:r>
              <a:rPr lang="zh-CN" altLang="en-US" sz="1100" dirty="0" smtClean="0"/>
              <a:t>*</a:t>
            </a:r>
            <a:r>
              <a:rPr lang="en-US" altLang="zh-CN" sz="1100" dirty="0" smtClean="0"/>
              <a:t> </a:t>
            </a:r>
            <a:r>
              <a:rPr lang="en-US" altLang="zh-CN" sz="1100" dirty="0"/>
              <a:t>RJ-45 </a:t>
            </a:r>
            <a:r>
              <a:rPr lang="en-US" altLang="zh-CN" sz="1100" dirty="0" smtClean="0"/>
              <a:t>10/100Mbps, RJ-45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6237" y="3857620"/>
            <a:ext cx="250033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G.711A/U law, G.723.1, G.729A/B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Comfort Noise Generation(CNG)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Voice Activity Detection(VAD)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Echo Cancellation(G.168)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Adaptive (Dynamic) Jitter Buffer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Hook flash test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Programmable Gain Control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T.38/Pass-through/Modem FAX mode,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Up to 14.4kbps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DTMF mode: Signal/RFC2833/INBAND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6237" y="6786578"/>
            <a:ext cx="2357454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</a:t>
            </a:r>
            <a:r>
              <a:rPr lang="zh-CN" altLang="en-US" sz="1100" dirty="0" smtClean="0"/>
              <a:t> </a:t>
            </a:r>
            <a:r>
              <a:rPr lang="en-US" altLang="zh-CN" sz="1100" dirty="0" smtClean="0"/>
              <a:t>Inquire LAN port IP *158#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 Inquire WAN</a:t>
            </a:r>
            <a:r>
              <a:rPr lang="zh-CN" altLang="en-US" sz="1100" dirty="0" smtClean="0"/>
              <a:t> </a:t>
            </a:r>
            <a:r>
              <a:rPr lang="en-US" altLang="zh-CN" sz="1100" dirty="0" smtClean="0"/>
              <a:t>port IP  </a:t>
            </a:r>
            <a:r>
              <a:rPr lang="zh-CN" altLang="en-US" sz="1100" dirty="0" smtClean="0"/>
              <a:t>*</a:t>
            </a:r>
            <a:r>
              <a:rPr lang="en-US" altLang="zh-CN" sz="1100" dirty="0" smtClean="0"/>
              <a:t>159#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zh-CN" altLang="en-US" sz="1100" dirty="0" smtClean="0"/>
              <a:t>  </a:t>
            </a:r>
            <a:r>
              <a:rPr lang="en-US" altLang="zh-CN" sz="1100" dirty="0" smtClean="0"/>
              <a:t>Get IP</a:t>
            </a:r>
            <a:r>
              <a:rPr lang="zh-CN" altLang="en-US" sz="1100" dirty="0" smtClean="0"/>
              <a:t> </a:t>
            </a:r>
            <a:r>
              <a:rPr lang="en-US" altLang="zh-CN" sz="1100" dirty="0" smtClean="0"/>
              <a:t>address *150*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 Restart</a:t>
            </a:r>
            <a:r>
              <a:rPr lang="zh-CN" altLang="en-US" sz="1100" dirty="0" smtClean="0"/>
              <a:t>*</a:t>
            </a:r>
            <a:r>
              <a:rPr lang="en-US" altLang="zh-CN" sz="1100" dirty="0" smtClean="0"/>
              <a:t>111#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 Factory reset</a:t>
            </a:r>
            <a:r>
              <a:rPr lang="zh-CN" altLang="en-US" sz="1100" dirty="0" smtClean="0"/>
              <a:t>*</a:t>
            </a:r>
            <a:r>
              <a:rPr lang="en-US" altLang="zh-CN" sz="1100" dirty="0" smtClean="0"/>
              <a:t>166</a:t>
            </a:r>
            <a:r>
              <a:rPr lang="zh-CN" altLang="en-US" sz="1100" dirty="0" smtClean="0"/>
              <a:t>*</a:t>
            </a:r>
            <a:r>
              <a:rPr lang="en-US" altLang="zh-CN" sz="1100" dirty="0" smtClean="0"/>
              <a:t>000000#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672359" y="5465127"/>
            <a:ext cx="2880320" cy="2885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Call waiting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zh-CN" altLang="en-US" sz="1100" dirty="0" smtClean="0"/>
              <a:t> </a:t>
            </a:r>
            <a:r>
              <a:rPr lang="en-US" altLang="zh-CN" sz="1100" dirty="0" smtClean="0"/>
              <a:t>Call transfer(Blind  transfer, Attend Transfer , Half  blind transfer)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zh-CN" altLang="en-US" sz="1100" dirty="0" smtClean="0"/>
              <a:t> </a:t>
            </a:r>
            <a:r>
              <a:rPr lang="en-US" altLang="zh-CN" sz="1100" dirty="0" smtClean="0"/>
              <a:t>Quick pick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Call forwarding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Hotline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Call hold  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DND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/>
              <a:t> </a:t>
            </a:r>
            <a:r>
              <a:rPr lang="en-US" altLang="zh-CN" sz="1100" dirty="0" smtClean="0"/>
              <a:t>3-way conference</a:t>
            </a:r>
            <a:r>
              <a:rPr lang="zh-CN" altLang="en-US" sz="1100" dirty="0" smtClean="0"/>
              <a:t>（</a:t>
            </a:r>
            <a:r>
              <a:rPr lang="en-US" altLang="zh-CN" sz="1100" dirty="0" smtClean="0"/>
              <a:t>1/2/4FXS Support</a:t>
            </a:r>
            <a:r>
              <a:rPr lang="zh-CN" altLang="en-US" sz="1100" dirty="0" smtClean="0"/>
              <a:t>）</a:t>
            </a:r>
            <a:endParaRPr lang="en-US" altLang="zh-CN" sz="1100" dirty="0" smtClean="0"/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Voice mail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/>
              <a:t> </a:t>
            </a:r>
            <a:r>
              <a:rPr lang="en-US" altLang="zh-CN" sz="1100" dirty="0" smtClean="0"/>
              <a:t>Direct IP address call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740815" y="357158"/>
            <a:ext cx="3571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 smtClean="0"/>
              <a:t>Decade focused    </a:t>
            </a:r>
          </a:p>
          <a:p>
            <a:pPr>
              <a:lnSpc>
                <a:spcPct val="150000"/>
              </a:lnSpc>
            </a:pPr>
            <a:r>
              <a:rPr lang="en-US" altLang="zh-CN" sz="1600" dirty="0" smtClean="0"/>
              <a:t>Creates the high-quality goods</a:t>
            </a:r>
            <a:endParaRPr lang="zh-CN" altLang="en-US" sz="16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96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8" y="7580312"/>
            <a:ext cx="6624687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 descr="D:\software\office 2007\MEDIA\OFFICE12\Lines\BD1515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643966"/>
            <a:ext cx="4797152" cy="222711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97609" y="8486854"/>
            <a:ext cx="182934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00" b="1" i="1" dirty="0" smtClean="0">
                <a:solidFill>
                  <a:srgbClr val="0070C0"/>
                </a:solidFill>
                <a:ea typeface="宋体" pitchFamily="2" charset="-122"/>
                <a:cs typeface="Times New Roman" pitchFamily="18" charset="0"/>
              </a:rPr>
              <a:t>The Gateway to VoIP World</a:t>
            </a:r>
            <a:endParaRPr lang="zh-CN" altLang="en-US" sz="1100" b="1" i="1" dirty="0">
              <a:solidFill>
                <a:srgbClr val="0070C0"/>
              </a:solidFill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24" name="图片 23" descr="3桥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624638" cy="1659060"/>
          </a:xfrm>
          <a:prstGeom prst="rect">
            <a:avLst/>
          </a:prstGeom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777" y="1865739"/>
            <a:ext cx="2263097" cy="29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" name="组合 18"/>
          <p:cNvGrpSpPr/>
          <p:nvPr/>
        </p:nvGrpSpPr>
        <p:grpSpPr>
          <a:xfrm>
            <a:off x="480892" y="4139952"/>
            <a:ext cx="2183355" cy="311874"/>
            <a:chOff x="408884" y="3972094"/>
            <a:chExt cx="2183355" cy="311874"/>
          </a:xfrm>
        </p:grpSpPr>
        <p:pic>
          <p:nvPicPr>
            <p:cNvPr id="28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884" y="3988341"/>
              <a:ext cx="2183355" cy="295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2" name="矩形 31"/>
            <p:cNvSpPr/>
            <p:nvPr/>
          </p:nvSpPr>
          <p:spPr>
            <a:xfrm>
              <a:off x="431999" y="3972094"/>
              <a:ext cx="123790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/>
                <a:t>Network Feature</a:t>
              </a:r>
              <a:endParaRPr lang="zh-CN" altLang="en-US" sz="1200" dirty="0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54799" y="6143636"/>
            <a:ext cx="2687411" cy="1904966"/>
            <a:chOff x="480892" y="6660232"/>
            <a:chExt cx="2687411" cy="1904966"/>
          </a:xfrm>
        </p:grpSpPr>
        <p:grpSp>
          <p:nvGrpSpPr>
            <p:cNvPr id="7" name="组合 6"/>
            <p:cNvGrpSpPr/>
            <p:nvPr/>
          </p:nvGrpSpPr>
          <p:grpSpPr>
            <a:xfrm>
              <a:off x="480892" y="6672747"/>
              <a:ext cx="2687411" cy="1892451"/>
              <a:chOff x="480892" y="6600739"/>
              <a:chExt cx="2687411" cy="1892451"/>
            </a:xfrm>
          </p:grpSpPr>
          <p:sp>
            <p:nvSpPr>
              <p:cNvPr id="15" name="TextBox 14"/>
              <p:cNvSpPr txBox="1"/>
              <p:nvPr/>
            </p:nvSpPr>
            <p:spPr>
              <a:xfrm>
                <a:off x="525097" y="6877363"/>
                <a:ext cx="2643206" cy="1615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  <a:buClr>
                    <a:schemeClr val="tx2">
                      <a:lumMod val="40000"/>
                      <a:lumOff val="60000"/>
                    </a:schemeClr>
                  </a:buClr>
                  <a:buFont typeface="Arial" pitchFamily="34" charset="0"/>
                  <a:buChar char="•"/>
                </a:pPr>
                <a:r>
                  <a:rPr lang="en-US" altLang="zh-CN" sz="1100" dirty="0"/>
                  <a:t> </a:t>
                </a:r>
                <a:r>
                  <a:rPr lang="en-US" altLang="zh-CN" sz="1100" dirty="0" smtClean="0"/>
                  <a:t>Power input:100-240VAC,50-60Hz</a:t>
                </a:r>
              </a:p>
              <a:p>
                <a:pPr>
                  <a:lnSpc>
                    <a:spcPct val="150000"/>
                  </a:lnSpc>
                  <a:buClr>
                    <a:schemeClr val="tx2">
                      <a:lumMod val="40000"/>
                      <a:lumOff val="60000"/>
                    </a:schemeClr>
                  </a:buClr>
                  <a:buFont typeface="Arial" pitchFamily="34" charset="0"/>
                  <a:buChar char="•"/>
                </a:pPr>
                <a:r>
                  <a:rPr lang="en-US" altLang="zh-CN" sz="1100" dirty="0" smtClean="0"/>
                  <a:t> Power consumption: 24FXS:80W; </a:t>
                </a:r>
              </a:p>
              <a:p>
                <a:pPr>
                  <a:lnSpc>
                    <a:spcPct val="150000"/>
                  </a:lnSpc>
                  <a:buClr>
                    <a:schemeClr val="tx2">
                      <a:lumMod val="40000"/>
                      <a:lumOff val="60000"/>
                    </a:schemeClr>
                  </a:buClr>
                </a:pPr>
                <a:r>
                  <a:rPr lang="en-US" altLang="zh-CN" sz="1100" dirty="0" smtClean="0"/>
                  <a:t>  32FXS:100W</a:t>
                </a:r>
                <a:endParaRPr lang="en-US" altLang="zh-CN" sz="1100" dirty="0"/>
              </a:p>
              <a:p>
                <a:pPr marL="171450" indent="-171450">
                  <a:lnSpc>
                    <a:spcPct val="150000"/>
                  </a:lnSpc>
                  <a:buClr>
                    <a:schemeClr val="tx2">
                      <a:lumMod val="40000"/>
                      <a:lumOff val="60000"/>
                    </a:schemeClr>
                  </a:buClr>
                </a:pPr>
                <a:r>
                  <a:rPr lang="en-US" altLang="zh-CN" sz="1100" dirty="0"/>
                  <a:t> </a:t>
                </a:r>
                <a:r>
                  <a:rPr lang="en-US" altLang="zh-CN" sz="1100" dirty="0" smtClean="0"/>
                  <a:t>temperature(operator): 0 ℃  ~ 45 ℃</a:t>
                </a:r>
              </a:p>
              <a:p>
                <a:pPr>
                  <a:lnSpc>
                    <a:spcPct val="150000"/>
                  </a:lnSpc>
                  <a:buClr>
                    <a:schemeClr val="tx2">
                      <a:lumMod val="40000"/>
                      <a:lumOff val="60000"/>
                    </a:schemeClr>
                  </a:buClr>
                </a:pPr>
                <a:r>
                  <a:rPr lang="en-US" altLang="zh-CN" sz="1100" dirty="0" smtClean="0"/>
                  <a:t>            (storage): -20 ℃ ~80 ℃</a:t>
                </a:r>
              </a:p>
              <a:p>
                <a:pPr>
                  <a:lnSpc>
                    <a:spcPct val="150000"/>
                  </a:lnSpc>
                  <a:buClr>
                    <a:schemeClr val="tx2">
                      <a:lumMod val="40000"/>
                      <a:lumOff val="60000"/>
                    </a:schemeClr>
                  </a:buClr>
                  <a:buFont typeface="Arial" pitchFamily="34" charset="0"/>
                  <a:buChar char="•"/>
                </a:pPr>
                <a:r>
                  <a:rPr lang="en-US" altLang="zh-CN" sz="1100" dirty="0" smtClean="0"/>
                  <a:t> Humidity: 10%-90%  no condensation</a:t>
                </a:r>
              </a:p>
            </p:txBody>
          </p:sp>
          <p:pic>
            <p:nvPicPr>
              <p:cNvPr id="29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0892" y="6600739"/>
                <a:ext cx="2183353" cy="2956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33" name="矩形 32"/>
            <p:cNvSpPr/>
            <p:nvPr/>
          </p:nvSpPr>
          <p:spPr>
            <a:xfrm>
              <a:off x="480892" y="6660232"/>
              <a:ext cx="98450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/>
                <a:t>Environment</a:t>
              </a:r>
              <a:endParaRPr lang="zh-CN" altLang="en-US" sz="1200" dirty="0"/>
            </a:p>
          </p:txBody>
        </p:sp>
      </p:grpSp>
      <p:pic>
        <p:nvPicPr>
          <p:cNvPr id="3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633" y="7858148"/>
            <a:ext cx="2183353" cy="29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633" y="6429388"/>
            <a:ext cx="2320531" cy="295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" y="5004048"/>
            <a:ext cx="9468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3" name="组合 22"/>
          <p:cNvGrpSpPr/>
          <p:nvPr/>
        </p:nvGrpSpPr>
        <p:grpSpPr>
          <a:xfrm>
            <a:off x="496417" y="1860719"/>
            <a:ext cx="2167830" cy="295627"/>
            <a:chOff x="240484" y="5429256"/>
            <a:chExt cx="2596241" cy="295627"/>
          </a:xfrm>
        </p:grpSpPr>
        <p:pic>
          <p:nvPicPr>
            <p:cNvPr id="30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484" y="5429256"/>
              <a:ext cx="2596241" cy="295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矩形 34"/>
            <p:cNvSpPr/>
            <p:nvPr/>
          </p:nvSpPr>
          <p:spPr>
            <a:xfrm>
              <a:off x="311923" y="5429256"/>
              <a:ext cx="114266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/>
                <a:t>Call &amp; Route</a:t>
              </a:r>
              <a:endParaRPr lang="zh-CN" altLang="en-US" sz="1200" dirty="0"/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3526633" y="5214942"/>
            <a:ext cx="2664296" cy="1142682"/>
            <a:chOff x="3528343" y="5219502"/>
            <a:chExt cx="2664296" cy="1142682"/>
          </a:xfrm>
        </p:grpSpPr>
        <p:sp>
          <p:nvSpPr>
            <p:cNvPr id="38" name="矩形 37"/>
            <p:cNvSpPr/>
            <p:nvPr/>
          </p:nvSpPr>
          <p:spPr>
            <a:xfrm>
              <a:off x="3600351" y="5508104"/>
              <a:ext cx="2592288" cy="8540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  <a:buClr>
                  <a:schemeClr val="tx2">
                    <a:lumMod val="40000"/>
                    <a:lumOff val="60000"/>
                  </a:schemeClr>
                </a:buClr>
                <a:buFont typeface="Arial" pitchFamily="34" charset="0"/>
                <a:buChar char="•"/>
              </a:pPr>
              <a:r>
                <a:rPr lang="en-US" altLang="zh-CN" sz="1100" dirty="0" smtClean="0"/>
                <a:t> 16FXS:442(L)*280(W)*</a:t>
              </a:r>
              <a:r>
                <a:rPr lang="en-US" altLang="zh-CN" sz="1100" smtClean="0"/>
                <a:t>44(H)mm  3.0kg</a:t>
              </a:r>
              <a:endParaRPr lang="en-US" altLang="zh-CN" sz="1100" dirty="0"/>
            </a:p>
            <a:p>
              <a:pPr>
                <a:lnSpc>
                  <a:spcPct val="150000"/>
                </a:lnSpc>
                <a:buClr>
                  <a:schemeClr val="tx2">
                    <a:lumMod val="40000"/>
                    <a:lumOff val="60000"/>
                  </a:schemeClr>
                </a:buClr>
                <a:buFont typeface="Arial" pitchFamily="34" charset="0"/>
                <a:buChar char="•"/>
              </a:pPr>
              <a:r>
                <a:rPr lang="en-US" altLang="zh-CN" sz="1100" dirty="0" smtClean="0"/>
                <a:t> 24FXS:442(L)*250(W)*44(H)mm 3.5kg</a:t>
              </a:r>
              <a:endParaRPr lang="en-US" altLang="zh-CN" sz="1100" dirty="0"/>
            </a:p>
            <a:p>
              <a:pPr>
                <a:lnSpc>
                  <a:spcPct val="150000"/>
                </a:lnSpc>
                <a:buClr>
                  <a:schemeClr val="tx2">
                    <a:lumMod val="40000"/>
                    <a:lumOff val="60000"/>
                  </a:schemeClr>
                </a:buClr>
                <a:buFont typeface="Arial" pitchFamily="34" charset="0"/>
                <a:buChar char="•"/>
              </a:pPr>
              <a:r>
                <a:rPr lang="en-US" altLang="zh-CN" sz="1100" dirty="0" smtClean="0"/>
                <a:t> 32FXS:442(L)*250(W)*44(H)mm 3.5kg</a:t>
              </a:r>
              <a:endParaRPr lang="en-US" altLang="zh-CN" sz="1100" dirty="0"/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3528343" y="5219502"/>
              <a:ext cx="2320530" cy="295627"/>
              <a:chOff x="3751637" y="5219502"/>
              <a:chExt cx="2320530" cy="295627"/>
            </a:xfrm>
          </p:grpSpPr>
          <p:pic>
            <p:nvPicPr>
              <p:cNvPr id="44" name="Picture 4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751637" y="5219502"/>
                <a:ext cx="2320530" cy="2956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" name="TextBox 10"/>
              <p:cNvSpPr txBox="1"/>
              <p:nvPr/>
            </p:nvSpPr>
            <p:spPr>
              <a:xfrm>
                <a:off x="3751637" y="5219502"/>
                <a:ext cx="1549783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zh-CN"/>
                </a:defPPr>
                <a:lvl1pPr>
                  <a:defRPr sz="1400"/>
                </a:lvl1pPr>
              </a:lstStyle>
              <a:p>
                <a:r>
                  <a:rPr lang="en-US" altLang="zh-CN" sz="1200" dirty="0" smtClean="0"/>
                  <a:t>Dimension &amp; Weight: </a:t>
                </a:r>
                <a:endParaRPr lang="en-US" altLang="zh-CN" sz="1200" dirty="0"/>
              </a:p>
            </p:txBody>
          </p:sp>
        </p:grpSp>
      </p:grpSp>
      <p:sp>
        <p:nvSpPr>
          <p:cNvPr id="10" name="TextBox 9"/>
          <p:cNvSpPr txBox="1"/>
          <p:nvPr/>
        </p:nvSpPr>
        <p:spPr>
          <a:xfrm>
            <a:off x="3526633" y="8143900"/>
            <a:ext cx="1728192" cy="320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  <a:defRPr sz="1100"/>
            </a:lvl1pPr>
          </a:lstStyle>
          <a:p>
            <a:pPr marL="171450" indent="-171450"/>
            <a:r>
              <a:rPr lang="en-US" altLang="zh-CN" dirty="0"/>
              <a:t>CE, FCC</a:t>
            </a:r>
            <a:endParaRPr lang="zh-CN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68426" y="2148751"/>
            <a:ext cx="2743894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 Port group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/>
              <a:t> </a:t>
            </a:r>
            <a:r>
              <a:rPr lang="en-US" altLang="zh-CN" sz="1100" dirty="0" smtClean="0"/>
              <a:t> IP</a:t>
            </a:r>
            <a:r>
              <a:rPr lang="zh-CN" altLang="en-US" sz="1100" dirty="0" smtClean="0"/>
              <a:t> </a:t>
            </a:r>
            <a:r>
              <a:rPr lang="en-US" altLang="zh-CN" sz="1100" dirty="0" smtClean="0"/>
              <a:t>trunk </a:t>
            </a:r>
            <a:r>
              <a:rPr lang="zh-CN" altLang="en-US" sz="1100" dirty="0" smtClean="0"/>
              <a:t> </a:t>
            </a:r>
            <a:endParaRPr lang="en-US" altLang="zh-CN" sz="1100" dirty="0" smtClean="0"/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/>
              <a:t> </a:t>
            </a:r>
            <a:r>
              <a:rPr lang="en-US" altLang="zh-CN" sz="1100" dirty="0" smtClean="0"/>
              <a:t> Primary and secondary SIP account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zh-CN" altLang="en-US" sz="1100" dirty="0" smtClean="0"/>
              <a:t>  </a:t>
            </a:r>
            <a:r>
              <a:rPr lang="en-US" altLang="zh-CN" sz="1100" dirty="0" smtClean="0"/>
              <a:t>32</a:t>
            </a:r>
            <a:r>
              <a:rPr lang="zh-CN" altLang="en-US" sz="1100" dirty="0" smtClean="0"/>
              <a:t> </a:t>
            </a:r>
            <a:r>
              <a:rPr lang="en-US" altLang="zh-CN" sz="1100" dirty="0" smtClean="0"/>
              <a:t>inbound routing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 32 outbound routing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 Number manipulation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 Dial plan set</a:t>
            </a:r>
          </a:p>
        </p:txBody>
      </p:sp>
      <p:sp>
        <p:nvSpPr>
          <p:cNvPr id="42" name="矩形 41"/>
          <p:cNvSpPr/>
          <p:nvPr/>
        </p:nvSpPr>
        <p:spPr>
          <a:xfrm>
            <a:off x="3598071" y="1857356"/>
            <a:ext cx="1449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Maintain &amp; Upgrade</a:t>
            </a:r>
            <a:endParaRPr lang="zh-CN" alt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3598071" y="2143108"/>
            <a:ext cx="235745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Web based configuration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Telnet configuration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Data backup/restore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Support English and Chinese language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Firmware upgrade by TFTP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Syslog</a:t>
            </a:r>
            <a:r>
              <a:rPr lang="en-US" altLang="zh-CN" sz="1100" dirty="0" smtClean="0"/>
              <a:t> and CDR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Web &amp; telnet login password modify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Factory reset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Automatic time synchronization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SNMP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IVR local maintenance management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26237" y="4429124"/>
            <a:ext cx="2643206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zh-CN" altLang="en-US" sz="1100" dirty="0" smtClean="0"/>
              <a:t>  </a:t>
            </a:r>
            <a:r>
              <a:rPr lang="en-US" altLang="zh-CN" sz="1100" dirty="0" smtClean="0"/>
              <a:t>NAT (Rout and Bridge)</a:t>
            </a:r>
          </a:p>
          <a:p>
            <a:pPr lvl="0"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zh-CN" altLang="en-US" sz="1100" dirty="0" smtClean="0"/>
              <a:t>  </a:t>
            </a:r>
            <a:r>
              <a:rPr lang="en-US" altLang="zh-CN" sz="1100" dirty="0" smtClean="0"/>
              <a:t>Static IP, </a:t>
            </a:r>
            <a:r>
              <a:rPr lang="en-US" altLang="zh-CN" sz="1100" dirty="0" err="1" smtClean="0"/>
              <a:t>PPPoE</a:t>
            </a:r>
            <a:r>
              <a:rPr lang="en-US" altLang="zh-CN" sz="1100" dirty="0" smtClean="0"/>
              <a:t>, DHCP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 DHCP server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IP,TCP, UDP,TFTP, FTP, TCP,ARP,RARP,    Ping, NTP, SNTP, Http, DNS, </a:t>
            </a:r>
            <a:r>
              <a:rPr lang="en-US" altLang="zh-CN" sz="1100" dirty="0" err="1" smtClean="0"/>
              <a:t>Trancert</a:t>
            </a:r>
            <a:endParaRPr lang="en-US" altLang="zh-CN" sz="1100" dirty="0" smtClean="0"/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zh-CN" altLang="en-US" sz="1100" dirty="0" smtClean="0"/>
              <a:t>  </a:t>
            </a:r>
            <a:r>
              <a:rPr lang="en-US" altLang="zh-CN" sz="1100" dirty="0" smtClean="0"/>
              <a:t>Static/dynamic ARP</a:t>
            </a:r>
          </a:p>
        </p:txBody>
      </p:sp>
      <p:sp>
        <p:nvSpPr>
          <p:cNvPr id="46" name="矩形 45"/>
          <p:cNvSpPr/>
          <p:nvPr/>
        </p:nvSpPr>
        <p:spPr>
          <a:xfrm>
            <a:off x="3526633" y="7858148"/>
            <a:ext cx="11135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/>
              <a:t>Authentication</a:t>
            </a:r>
            <a:endParaRPr lang="zh-CN" alt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3598071" y="6715140"/>
            <a:ext cx="22145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Gateway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Power adapter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RJ-45  Network cable</a:t>
            </a:r>
          </a:p>
          <a:p>
            <a:pPr>
              <a:lnSpc>
                <a:spcPct val="150000"/>
              </a:lnSpc>
              <a:buClr>
                <a:schemeClr val="tx2">
                  <a:lumMod val="40000"/>
                  <a:lumOff val="60000"/>
                </a:schemeClr>
              </a:buClr>
              <a:buFont typeface="Arial" pitchFamily="34" charset="0"/>
              <a:buChar char="•"/>
            </a:pPr>
            <a:r>
              <a:rPr lang="en-US" altLang="zh-CN" sz="1100" dirty="0" smtClean="0"/>
              <a:t> User’s Manual CD</a:t>
            </a:r>
          </a:p>
        </p:txBody>
      </p:sp>
      <p:sp>
        <p:nvSpPr>
          <p:cNvPr id="48" name="矩形 47"/>
          <p:cNvSpPr/>
          <p:nvPr/>
        </p:nvSpPr>
        <p:spPr>
          <a:xfrm>
            <a:off x="3526633" y="6429388"/>
            <a:ext cx="119314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/>
              <a:t>Packing Content</a:t>
            </a:r>
            <a:endParaRPr lang="zh-CN" alt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2669377" y="357158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 smtClean="0"/>
              <a:t>Customer first</a:t>
            </a:r>
          </a:p>
          <a:p>
            <a:pPr>
              <a:lnSpc>
                <a:spcPct val="150000"/>
              </a:lnSpc>
            </a:pPr>
            <a:r>
              <a:rPr lang="en-US" altLang="zh-CN" sz="1600" dirty="0" smtClean="0"/>
              <a:t>Services more intimately    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4123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48" y="7580312"/>
            <a:ext cx="6624687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 descr="D:\software\office 2007\MEDIA\OFFICE12\Lines\BD15155_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643966"/>
            <a:ext cx="4797152" cy="222711"/>
          </a:xfrm>
          <a:prstGeom prst="rect">
            <a:avLst/>
          </a:prstGeom>
          <a:noFill/>
        </p:spPr>
      </p:pic>
      <p:sp>
        <p:nvSpPr>
          <p:cNvPr id="6" name="矩形 5"/>
          <p:cNvSpPr/>
          <p:nvPr/>
        </p:nvSpPr>
        <p:spPr>
          <a:xfrm>
            <a:off x="97609" y="8429652"/>
            <a:ext cx="182934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00" b="1" i="1" dirty="0" smtClean="0">
                <a:solidFill>
                  <a:srgbClr val="0070C0"/>
                </a:solidFill>
                <a:ea typeface="宋体" pitchFamily="2" charset="-122"/>
                <a:cs typeface="Times New Roman" pitchFamily="18" charset="0"/>
              </a:rPr>
              <a:t>The Gateway to VoIP World</a:t>
            </a:r>
            <a:endParaRPr lang="zh-CN" altLang="en-US" sz="1100" b="1" i="1" dirty="0">
              <a:solidFill>
                <a:srgbClr val="0070C0"/>
              </a:solidFill>
              <a:ea typeface="宋体" pitchFamily="2" charset="-122"/>
              <a:cs typeface="Times New Roman" pitchFamily="18" charset="0"/>
            </a:endParaRPr>
          </a:p>
        </p:txBody>
      </p:sp>
      <p:pic>
        <p:nvPicPr>
          <p:cNvPr id="10" name="图片 9" descr="3厄瓜多尔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6624638" cy="1659060"/>
          </a:xfrm>
          <a:prstGeom prst="rect">
            <a:avLst/>
          </a:prstGeom>
        </p:spPr>
      </p:pic>
      <p:grpSp>
        <p:nvGrpSpPr>
          <p:cNvPr id="2" name="组合 1"/>
          <p:cNvGrpSpPr/>
          <p:nvPr/>
        </p:nvGrpSpPr>
        <p:grpSpPr>
          <a:xfrm>
            <a:off x="240485" y="1941157"/>
            <a:ext cx="5500726" cy="295809"/>
            <a:chOff x="240485" y="2195736"/>
            <a:chExt cx="5500726" cy="295809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485" y="2195736"/>
              <a:ext cx="5500726" cy="2956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矩形 12"/>
            <p:cNvSpPr/>
            <p:nvPr/>
          </p:nvSpPr>
          <p:spPr>
            <a:xfrm>
              <a:off x="240485" y="2214546"/>
              <a:ext cx="140641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200" dirty="0" smtClean="0"/>
                <a:t> System Application</a:t>
              </a:r>
              <a:endParaRPr lang="zh-CN" altLang="en-US" sz="1200" dirty="0"/>
            </a:p>
          </p:txBody>
        </p:sp>
      </p:grp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" y="5004048"/>
            <a:ext cx="94688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图片 17" descr="DAG1000系列应用拓扑图-1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7675" y="2357422"/>
            <a:ext cx="4929222" cy="4111093"/>
          </a:xfrm>
          <a:prstGeom prst="rect">
            <a:avLst/>
          </a:prstGeom>
          <a:ln>
            <a:solidFill>
              <a:schemeClr val="accent1">
                <a:alpha val="70000"/>
              </a:schemeClr>
            </a:solidFill>
          </a:ln>
        </p:spPr>
      </p:pic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677256"/>
              </p:ext>
            </p:extLst>
          </p:nvPr>
        </p:nvGraphicFramePr>
        <p:xfrm>
          <a:off x="311923" y="7286644"/>
          <a:ext cx="4455326" cy="1035158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4455326"/>
              </a:tblGrid>
              <a:tr h="79131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050" b="1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Dinstar</a:t>
                      </a:r>
                      <a:r>
                        <a:rPr lang="en-US" altLang="zh-CN" sz="1050" b="1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Technologies Co., Ltd. </a:t>
                      </a:r>
                      <a:endParaRPr kumimoji="0" 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PMingLiU" pitchFamily="18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" name="图片 19" descr="英文图标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83361" y="6929454"/>
            <a:ext cx="1624006" cy="34448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740815" y="500034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Trust   Growth  Cooperation   Sharing  </a:t>
            </a:r>
            <a:endParaRPr lang="zh-CN" altLang="en-US" sz="1400" dirty="0" smtClean="0"/>
          </a:p>
          <a:p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570</Words>
  <Application>Microsoft Office PowerPoint</Application>
  <PresentationFormat>Произвольный</PresentationFormat>
  <Paragraphs>117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主题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feier</dc:creator>
  <cp:lastModifiedBy>Буланова Виктория</cp:lastModifiedBy>
  <cp:revision>171</cp:revision>
  <dcterms:created xsi:type="dcterms:W3CDTF">2012-03-16T05:15:37Z</dcterms:created>
  <dcterms:modified xsi:type="dcterms:W3CDTF">2013-05-06T08:16:15Z</dcterms:modified>
</cp:coreProperties>
</file>